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66" r:id="rId4"/>
    <p:sldId id="270" r:id="rId5"/>
    <p:sldId id="268" r:id="rId6"/>
    <p:sldId id="267" r:id="rId7"/>
    <p:sldId id="258" r:id="rId8"/>
    <p:sldId id="259" r:id="rId9"/>
    <p:sldId id="260" r:id="rId10"/>
    <p:sldId id="261" r:id="rId11"/>
    <p:sldId id="263" r:id="rId12"/>
    <p:sldId id="265" r:id="rId13"/>
    <p:sldId id="271" r:id="rId14"/>
    <p:sldId id="272" r:id="rId15"/>
    <p:sldId id="273" r:id="rId16"/>
    <p:sldId id="264" r:id="rId17"/>
    <p:sldId id="262" r:id="rId18"/>
  </p:sldIdLst>
  <p:sldSz cx="12192000" cy="6858000"/>
  <p:notesSz cx="6858000" cy="99456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853114-6F29-4B1F-8A87-E4D8871ABAA8}">
  <a:tblStyle styleId="{AE853114-6F29-4B1F-8A87-E4D8871ABAA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576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745925"/>
            <a:ext cx="4572225" cy="372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802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3443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0850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45325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4823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5628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6915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6316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 txBox="1">
            <a:spLocks noGrp="1"/>
          </p:cNvSpPr>
          <p:nvPr>
            <p:ph type="body" idx="1"/>
          </p:nvPr>
        </p:nvSpPr>
        <p:spPr>
          <a:xfrm>
            <a:off x="685800" y="4724175"/>
            <a:ext cx="5486400" cy="447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marw.n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0" y="22147"/>
            <a:ext cx="12192000" cy="1020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Calibri"/>
              <a:buNone/>
            </a:pPr>
            <a:r>
              <a:rPr lang="nl-NL" dirty="0">
                <a:solidFill>
                  <a:srgbClr val="0070C0"/>
                </a:solidFill>
              </a:rPr>
              <a:t>Biljartseizoen 2021-2022 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0" y="1042871"/>
            <a:ext cx="12192000" cy="5724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indent="-457200">
              <a:buClr>
                <a:schemeClr val="dk1"/>
              </a:buClr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donderdag competitie</a:t>
            </a:r>
            <a:endParaRPr lang="nl-NL" sz="2800" b="1" dirty="0">
              <a:solidFill>
                <a:srgbClr val="0070C0"/>
              </a:solidFill>
              <a:latin typeface="Calibri"/>
              <a:cs typeface="Calibri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	Winnaars (flesje wijn) met hoogste progressie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endParaRPr lang="nl-NL" sz="28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Woensdag competitie</a:t>
            </a:r>
            <a:endParaRPr sz="1100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nl-NL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	Winnaars (flesje wijn) met hoogste progressie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r>
              <a:rPr lang="nl-NL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	Meest trouwe bezoeker(s) Flesje wijn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endParaRPr sz="28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nl-NL" sz="28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Maandag competitie</a:t>
            </a:r>
            <a:endParaRPr sz="1100" dirty="0"/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r>
              <a:rPr lang="nl-NL" sz="20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	Winnaars (flesje wijn) met hoogste progressie bij de verschillende spelsoorten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endParaRPr sz="1100" dirty="0"/>
          </a:p>
          <a:p>
            <a:pPr marL="171450" marR="0" lvl="0" indent="-17145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sz="1100" dirty="0"/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Winnaars Libre kampioenschap </a:t>
            </a:r>
            <a:endParaRPr sz="28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nl-NL" sz="2000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	(bekers en eeuwige roem met een grote wisselbeker)</a:t>
            </a:r>
          </a:p>
          <a:p>
            <a:endParaRPr lang="nl-NL" sz="2000" dirty="0">
              <a:solidFill>
                <a:srgbClr val="0070C0"/>
              </a:solidFill>
              <a:latin typeface="Calibri"/>
              <a:cs typeface="Calibri"/>
              <a:sym typeface="Calibri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Overige zaken/wetenswaardigheden</a:t>
            </a:r>
          </a:p>
          <a:p>
            <a:endParaRPr sz="2000" dirty="0">
              <a:solidFill>
                <a:srgbClr val="0070C0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/>
        </p:nvSpPr>
        <p:spPr>
          <a:xfrm>
            <a:off x="838200" y="417583"/>
            <a:ext cx="10515600" cy="784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libri"/>
              <a:buNone/>
            </a:pPr>
            <a:r>
              <a:rPr lang="nl-NL" sz="3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De winnaars 2022</a:t>
            </a:r>
            <a:endParaRPr sz="36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0" name="Google Shape;120;p18"/>
          <p:cNvGraphicFramePr/>
          <p:nvPr>
            <p:extLst>
              <p:ext uri="{D42A27DB-BD31-4B8C-83A1-F6EECF244321}">
                <p14:modId xmlns:p14="http://schemas.microsoft.com/office/powerpoint/2010/main" val="4166695603"/>
              </p:ext>
            </p:extLst>
          </p:nvPr>
        </p:nvGraphicFramePr>
        <p:xfrm>
          <a:off x="2987687" y="1922750"/>
          <a:ext cx="6216625" cy="3012500"/>
        </p:xfrm>
        <a:graphic>
          <a:graphicData uri="http://schemas.openxmlformats.org/drawingml/2006/table">
            <a:tbl>
              <a:tblPr>
                <a:noFill/>
                <a:tableStyleId>{AE853114-6F29-4B1F-8A87-E4D8871ABAA8}</a:tableStyleId>
              </a:tblPr>
              <a:tblGrid>
                <a:gridCol w="133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11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Arnold </a:t>
                      </a:r>
                      <a:r>
                        <a:rPr lang="nl-NL" sz="26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Rompa</a:t>
                      </a:r>
                      <a:endParaRPr sz="26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4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2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Leo de </a:t>
                      </a:r>
                      <a:r>
                        <a:rPr lang="nl-NL" sz="26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Blaeij</a:t>
                      </a:r>
                      <a:endParaRPr sz="26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04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2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Piet </a:t>
                      </a:r>
                      <a:r>
                        <a:rPr lang="nl-NL" sz="26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Kentin</a:t>
                      </a:r>
                      <a:endParaRPr sz="26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4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2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26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Piet Boot</a:t>
                      </a:r>
                      <a:endParaRPr sz="26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91425" marB="91425" anchor="b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280FDFF3-52F2-D593-6DB0-E595A609819B}"/>
              </a:ext>
            </a:extLst>
          </p:cNvPr>
          <p:cNvSpPr txBox="1"/>
          <p:nvPr/>
        </p:nvSpPr>
        <p:spPr>
          <a:xfrm>
            <a:off x="1666874" y="1408212"/>
            <a:ext cx="88582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Overige zaken/wetenswaardigheden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nl-NL" sz="3200" b="1" dirty="0">
              <a:solidFill>
                <a:srgbClr val="0070C0"/>
              </a:solidFill>
              <a:latin typeface="Calibri"/>
              <a:cs typeface="Calibri"/>
              <a:sym typeface="Calibri"/>
            </a:endParaRPr>
          </a:p>
          <a:p>
            <a:pPr marL="457200" indent="-457200">
              <a:buFontTx/>
              <a:buChar char="-"/>
            </a:pP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Vanaf volgende week </a:t>
            </a:r>
            <a:r>
              <a:rPr lang="nl-NL" sz="3200" b="1" dirty="0" err="1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woendagmiddag</a:t>
            </a: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 biljarten behalve gedurende de bouwvak</a:t>
            </a:r>
          </a:p>
          <a:p>
            <a:pPr marL="457200" indent="-457200">
              <a:buFontTx/>
              <a:buChar char="-"/>
            </a:pP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Uitslagen 2022 en te spelen aantal caramboles</a:t>
            </a:r>
          </a:p>
          <a:p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     op </a:t>
            </a: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  <a:hlinkClick r:id="rId3"/>
              </a:rPr>
              <a:t>www.wilmarw.nl</a:t>
            </a:r>
            <a:r>
              <a:rPr lang="nl-NL" sz="32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 en op het prikbord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/>
          <p:nvPr/>
        </p:nvSpPr>
        <p:spPr>
          <a:xfrm>
            <a:off x="1283624" y="6034790"/>
            <a:ext cx="96247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Egidius van de Waeter Hoogste partij gem. % 222,222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de beslissende, laatste wedstrijd tegen La Redoute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6381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/>
          <p:nvPr/>
        </p:nvSpPr>
        <p:spPr>
          <a:xfrm>
            <a:off x="1283624" y="6034790"/>
            <a:ext cx="96247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Egidius van de Waeter Hoogste partij gem. % 222,222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de beslissende, laatste wedstrijd tegen La Redoute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1757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/>
          <p:nvPr/>
        </p:nvSpPr>
        <p:spPr>
          <a:xfrm>
            <a:off x="1283624" y="6034790"/>
            <a:ext cx="96247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Egidius van de Waeter Hoogste partij gem. % 222,222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de beslissende, laatste wedstrijd tegen La Redoute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9395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/>
          <p:nvPr/>
        </p:nvSpPr>
        <p:spPr>
          <a:xfrm>
            <a:off x="1283624" y="6034790"/>
            <a:ext cx="96247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Egidius van de Waeter Hoogste partij gem. % 222,222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de beslissende, laatste wedstrijd tegen La Redoute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040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E6144013-4800-CA9E-E3C3-5811735B446A}"/>
              </a:ext>
            </a:extLst>
          </p:cNvPr>
          <p:cNvSpPr txBox="1"/>
          <p:nvPr/>
        </p:nvSpPr>
        <p:spPr>
          <a:xfrm>
            <a:off x="3003550" y="31601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Overige zaken/wetenswaardigheden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1BD3E478-A6D7-12F5-A00D-D2010A9D9002}"/>
              </a:ext>
            </a:extLst>
          </p:cNvPr>
          <p:cNvSpPr txBox="1"/>
          <p:nvPr/>
        </p:nvSpPr>
        <p:spPr>
          <a:xfrm>
            <a:off x="-44450" y="2828835"/>
            <a:ext cx="1219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36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Na meer dan 15 jaar neemt Krijn afscheid als wedstrijdleider van de woensdag competitie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/>
          <p:nvPr/>
        </p:nvSpPr>
        <p:spPr>
          <a:xfrm>
            <a:off x="1283624" y="6034790"/>
            <a:ext cx="962475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Egidius van de Waeter Hoogste partij gem. % 222,222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 de beslissende, laatste wedstrijd tegen La Redoute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2545987" y="1913859"/>
            <a:ext cx="710002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5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Vragen/opmerkingen???</a:t>
            </a:r>
            <a:endParaRPr sz="5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1988239" y="3073180"/>
            <a:ext cx="8215519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5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Bedankt voor jullie aandacht</a:t>
            </a:r>
            <a:endParaRPr sz="5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0" y="466200"/>
            <a:ext cx="12192000" cy="16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donderdag competitie</a:t>
            </a:r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nl-NL" sz="40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(l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ibre)</a:t>
            </a:r>
            <a:endParaRPr sz="3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Gemiddelde progressie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92%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9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674084" y="4500991"/>
            <a:ext cx="118237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>
              <a:buFont typeface="Arial"/>
              <a:buNone/>
            </a:pP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Hennie Janse 	109% (41-&gt; 45 caramboles)</a:t>
            </a:r>
            <a:endParaRPr sz="4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674084" y="3429000"/>
            <a:ext cx="121920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Frans Koole	109% (36-&gt; 39 caramboles)</a:t>
            </a:r>
            <a:endParaRPr sz="4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91;p14">
            <a:extLst>
              <a:ext uri="{FF2B5EF4-FFF2-40B4-BE49-F238E27FC236}">
                <a16:creationId xmlns:a16="http://schemas.microsoft.com/office/drawing/2014/main" id="{4C407D1E-B445-5C5C-7C48-7E76AE561054}"/>
              </a:ext>
            </a:extLst>
          </p:cNvPr>
          <p:cNvSpPr txBox="1"/>
          <p:nvPr/>
        </p:nvSpPr>
        <p:spPr>
          <a:xfrm>
            <a:off x="0" y="2360888"/>
            <a:ext cx="130302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1-e plaats: 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Martin Dekker </a:t>
            </a: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met 116% (42-&gt;49 caramboles)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0" y="466200"/>
            <a:ext cx="12192000" cy="16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woensdag competitie</a:t>
            </a:r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nl-NL" sz="40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(l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ibre)</a:t>
            </a:r>
            <a:endParaRPr sz="3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Gemiddelde progressie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99%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9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804931" y="4437378"/>
            <a:ext cx="105107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3-e plaats: Rob Kinkelaar 111% (14 -&gt; 15 caramboles)</a:t>
            </a:r>
            <a:endParaRPr sz="36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1;p14">
            <a:extLst>
              <a:ext uri="{FF2B5EF4-FFF2-40B4-BE49-F238E27FC236}">
                <a16:creationId xmlns:a16="http://schemas.microsoft.com/office/drawing/2014/main" id="{77DF6F8F-AAE0-043D-3763-3299CB2F9806}"/>
              </a:ext>
            </a:extLst>
          </p:cNvPr>
          <p:cNvSpPr txBox="1"/>
          <p:nvPr/>
        </p:nvSpPr>
        <p:spPr>
          <a:xfrm>
            <a:off x="804931" y="3361344"/>
            <a:ext cx="1055584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3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Henk Kirkenir 117% (9 -&gt; 11 caramboles)</a:t>
            </a:r>
            <a:endParaRPr lang="nl-NL" sz="3600" dirty="0"/>
          </a:p>
        </p:txBody>
      </p:sp>
      <p:sp>
        <p:nvSpPr>
          <p:cNvPr id="7" name="Google Shape;91;p14">
            <a:extLst>
              <a:ext uri="{FF2B5EF4-FFF2-40B4-BE49-F238E27FC236}">
                <a16:creationId xmlns:a16="http://schemas.microsoft.com/office/drawing/2014/main" id="{CF156C06-F340-CD53-316F-330A5D78A313}"/>
              </a:ext>
            </a:extLst>
          </p:cNvPr>
          <p:cNvSpPr txBox="1"/>
          <p:nvPr/>
        </p:nvSpPr>
        <p:spPr>
          <a:xfrm>
            <a:off x="0" y="2238592"/>
            <a:ext cx="12191999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1-e plaats: 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Theo Voermans </a:t>
            </a: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106% 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(28-&gt; 35 caramboles)</a:t>
            </a:r>
            <a:endParaRPr lang="nl-NL" sz="4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993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0" y="8957"/>
            <a:ext cx="12192000" cy="16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nl-NL" sz="60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woensdag competitie</a:t>
            </a:r>
            <a:endParaRPr lang="nl-NL" sz="4000" dirty="0"/>
          </a:p>
          <a:p>
            <a:pPr lvl="0">
              <a:buClr>
                <a:schemeClr val="dk1"/>
              </a:buClr>
            </a:pPr>
            <a:r>
              <a:rPr lang="nl-NL" sz="36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Meest trouwe bezoeker(s) Flesje wijn</a:t>
            </a:r>
            <a:endParaRPr sz="24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809240" y="2019057"/>
            <a:ext cx="457351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3600" dirty="0">
                <a:latin typeface="Calibri" panose="020F0502020204030204" pitchFamily="34" charset="0"/>
              </a:rPr>
              <a:t>Aantal keren biljart</a:t>
            </a:r>
            <a:r>
              <a:rPr lang="nl-NL" sz="3600" dirty="0"/>
              <a:t> </a:t>
            </a:r>
            <a:r>
              <a:rPr lang="nl-NL" sz="3600" dirty="0">
                <a:latin typeface="Calibri" panose="020F0502020204030204" pitchFamily="34" charset="0"/>
              </a:rPr>
              <a:t>33</a:t>
            </a:r>
            <a:r>
              <a:rPr lang="nl-NL" sz="3600" dirty="0"/>
              <a:t> </a:t>
            </a:r>
          </a:p>
        </p:txBody>
      </p:sp>
      <p:sp>
        <p:nvSpPr>
          <p:cNvPr id="6" name="Google Shape;91;p14">
            <a:extLst>
              <a:ext uri="{FF2B5EF4-FFF2-40B4-BE49-F238E27FC236}">
                <a16:creationId xmlns:a16="http://schemas.microsoft.com/office/drawing/2014/main" id="{77DF6F8F-AAE0-043D-3763-3299CB2F9806}"/>
              </a:ext>
            </a:extLst>
          </p:cNvPr>
          <p:cNvSpPr txBox="1"/>
          <p:nvPr/>
        </p:nvSpPr>
        <p:spPr>
          <a:xfrm>
            <a:off x="3860038" y="2927844"/>
            <a:ext cx="370312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3600" dirty="0">
                <a:latin typeface="Calibri" panose="020F0502020204030204" pitchFamily="34" charset="0"/>
              </a:rPr>
              <a:t>Aanwezig 33 keer:</a:t>
            </a:r>
            <a:r>
              <a:rPr lang="nl-NL" sz="3600" dirty="0"/>
              <a:t> </a:t>
            </a:r>
          </a:p>
        </p:txBody>
      </p:sp>
      <p:sp>
        <p:nvSpPr>
          <p:cNvPr id="7" name="Google Shape;91;p14">
            <a:extLst>
              <a:ext uri="{FF2B5EF4-FFF2-40B4-BE49-F238E27FC236}">
                <a16:creationId xmlns:a16="http://schemas.microsoft.com/office/drawing/2014/main" id="{CF156C06-F340-CD53-316F-330A5D78A313}"/>
              </a:ext>
            </a:extLst>
          </p:cNvPr>
          <p:cNvSpPr txBox="1"/>
          <p:nvPr/>
        </p:nvSpPr>
        <p:spPr>
          <a:xfrm>
            <a:off x="3860038" y="4099128"/>
            <a:ext cx="440055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4400" dirty="0" err="1"/>
              <a:t>Ceriel</a:t>
            </a:r>
            <a:r>
              <a:rPr lang="nl-NL" sz="4400" dirty="0"/>
              <a:t> Dezutter</a:t>
            </a:r>
          </a:p>
          <a:p>
            <a:r>
              <a:rPr lang="nl-NL" sz="4400" dirty="0"/>
              <a:t>Wilmar Wullems </a:t>
            </a:r>
          </a:p>
        </p:txBody>
      </p:sp>
    </p:spTree>
    <p:extLst>
      <p:ext uri="{BB962C8B-B14F-4D97-AF65-F5344CB8AC3E}">
        <p14:creationId xmlns:p14="http://schemas.microsoft.com/office/powerpoint/2010/main" val="163658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E6144013-4800-CA9E-E3C3-5811735B446A}"/>
              </a:ext>
            </a:extLst>
          </p:cNvPr>
          <p:cNvSpPr txBox="1"/>
          <p:nvPr/>
        </p:nvSpPr>
        <p:spPr>
          <a:xfrm>
            <a:off x="868698" y="384342"/>
            <a:ext cx="113233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Huisregels m.b.t. meetellen uitslagen en wijn voor kampioenen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683DDE7-DD82-01C6-649B-B81C5B591D46}"/>
              </a:ext>
            </a:extLst>
          </p:cNvPr>
          <p:cNvSpPr txBox="1"/>
          <p:nvPr/>
        </p:nvSpPr>
        <p:spPr>
          <a:xfrm>
            <a:off x="44450" y="1337846"/>
            <a:ext cx="12192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Bepalen van aantal te spelen caramboles:</a:t>
            </a:r>
          </a:p>
          <a:p>
            <a:pPr algn="l"/>
            <a:endParaRPr lang="nl-NL" sz="2800" b="0" i="0" dirty="0">
              <a:solidFill>
                <a:srgbClr val="666666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28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 Om het gemiddelde voor een volgend seizoen aan te passen moet men</a:t>
            </a:r>
          </a:p>
          <a:p>
            <a:pPr algn="l"/>
            <a:r>
              <a:rPr lang="nl-NL" sz="2800" dirty="0">
                <a:solidFill>
                  <a:srgbClr val="666666"/>
                </a:solidFill>
                <a:latin typeface="Roboto" panose="02000000000000000000" pitchFamily="2" charset="0"/>
              </a:rPr>
              <a:t> </a:t>
            </a:r>
            <a:r>
              <a:rPr lang="nl-NL" sz="28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 minimaal het volgende aantal partijen hebben gespeeld:</a:t>
            </a:r>
          </a:p>
          <a:p>
            <a:pPr algn="l"/>
            <a:endParaRPr lang="nl-NL" sz="2800" b="0" i="0" dirty="0">
              <a:solidFill>
                <a:srgbClr val="666666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28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Maandagcompetitie: 10 partijen libre en bandstoten en 5 partijen 3-banden.</a:t>
            </a:r>
          </a:p>
          <a:p>
            <a:pPr algn="l"/>
            <a:endParaRPr lang="nl-NL" sz="2800" b="0" i="0" dirty="0">
              <a:solidFill>
                <a:srgbClr val="666666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28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Woensdagcompetitie: minimaal 20 partijen (libre)</a:t>
            </a:r>
          </a:p>
          <a:p>
            <a:pPr algn="l"/>
            <a:endParaRPr lang="nl-NL" sz="2800" b="0" i="0" dirty="0">
              <a:solidFill>
                <a:srgbClr val="666666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nl-NL" sz="28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rPr>
              <a:t>Donderdagcompetitie: minimaal 20 partijen (libre)</a:t>
            </a:r>
          </a:p>
          <a:p>
            <a:pPr marL="457200" indent="-457200">
              <a:buFontTx/>
              <a:buChar char="-"/>
            </a:pPr>
            <a:endParaRPr lang="nl-NL" sz="2000" b="1" dirty="0">
              <a:solidFill>
                <a:srgbClr val="0070C0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3515508C-D1F8-5080-73FA-5A9819266230}"/>
              </a:ext>
            </a:extLst>
          </p:cNvPr>
          <p:cNvSpPr txBox="1"/>
          <p:nvPr/>
        </p:nvSpPr>
        <p:spPr>
          <a:xfrm>
            <a:off x="583395" y="5898031"/>
            <a:ext cx="113233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Bij prijsuitreiking geldt: per kampioen max 1 fles wijn…….</a:t>
            </a:r>
          </a:p>
          <a:p>
            <a:r>
              <a:rPr lang="nl-NL" sz="28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      De eeuwige roem neem je ook mee naar huis..</a:t>
            </a:r>
          </a:p>
        </p:txBody>
      </p:sp>
      <p:sp>
        <p:nvSpPr>
          <p:cNvPr id="2" name="Lachebekje 1">
            <a:extLst>
              <a:ext uri="{FF2B5EF4-FFF2-40B4-BE49-F238E27FC236}">
                <a16:creationId xmlns:a16="http://schemas.microsoft.com/office/drawing/2014/main" id="{C6FE6764-2E82-3CF1-0E87-9CAD94C03AE5}"/>
              </a:ext>
            </a:extLst>
          </p:cNvPr>
          <p:cNvSpPr/>
          <p:nvPr/>
        </p:nvSpPr>
        <p:spPr>
          <a:xfrm>
            <a:off x="9610770" y="5794677"/>
            <a:ext cx="560231" cy="5043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5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-7" y="181799"/>
            <a:ext cx="12192000" cy="16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Maandag competitie</a:t>
            </a:r>
            <a:r>
              <a:rPr lang="nl-NL" sz="5400" b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</a:p>
          <a:p>
            <a:pPr algn="ctr"/>
            <a:r>
              <a:rPr lang="nl-NL" sz="60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l</a:t>
            </a:r>
            <a:r>
              <a:rPr lang="nl-NL" sz="6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ibre</a:t>
            </a:r>
            <a:endParaRPr sz="54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Gemiddelde progressie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104</a:t>
            </a:r>
            <a:r>
              <a:rPr lang="nl-NL" sz="3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%</a:t>
            </a:r>
            <a:r>
              <a:rPr lang="nl-NL" sz="39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9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1345878" y="5011850"/>
            <a:ext cx="97191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3-e plaats: 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Rudy Wiemes 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117% (50 -&gt; 58 caramboles)</a:t>
            </a:r>
          </a:p>
        </p:txBody>
      </p:sp>
      <p:sp>
        <p:nvSpPr>
          <p:cNvPr id="10" name="Google Shape;91;p14">
            <a:extLst>
              <a:ext uri="{FF2B5EF4-FFF2-40B4-BE49-F238E27FC236}">
                <a16:creationId xmlns:a16="http://schemas.microsoft.com/office/drawing/2014/main" id="{0B2F6788-E85E-5B8C-1A76-B70F04EDE95E}"/>
              </a:ext>
            </a:extLst>
          </p:cNvPr>
          <p:cNvSpPr txBox="1"/>
          <p:nvPr/>
        </p:nvSpPr>
        <p:spPr>
          <a:xfrm>
            <a:off x="1345878" y="4003856"/>
            <a:ext cx="971915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Piet </a:t>
            </a:r>
            <a:r>
              <a:rPr lang="nl-NL" sz="3200" dirty="0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Kentin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119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% (22 -&gt; 26 caramboles) </a:t>
            </a:r>
            <a:endParaRPr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91;p14">
            <a:extLst>
              <a:ext uri="{FF2B5EF4-FFF2-40B4-BE49-F238E27FC236}">
                <a16:creationId xmlns:a16="http://schemas.microsoft.com/office/drawing/2014/main" id="{2BE1CC4F-5E28-3FB4-7878-EC32AD4B7233}"/>
              </a:ext>
            </a:extLst>
          </p:cNvPr>
          <p:cNvSpPr txBox="1"/>
          <p:nvPr/>
        </p:nvSpPr>
        <p:spPr>
          <a:xfrm>
            <a:off x="186743" y="2937146"/>
            <a:ext cx="11945155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1-e plaats: 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Arnold </a:t>
            </a:r>
            <a:r>
              <a:rPr lang="nl-NL" sz="40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Rompa</a:t>
            </a:r>
            <a:r>
              <a:rPr lang="nl-NL" sz="40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135</a:t>
            </a:r>
            <a:r>
              <a:rPr lang="nl-NL" sz="4000" dirty="0"/>
              <a:t> </a:t>
            </a: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% (10-&gt;14 caramboles)</a:t>
            </a:r>
          </a:p>
        </p:txBody>
      </p:sp>
    </p:spTree>
    <p:extLst>
      <p:ext uri="{BB962C8B-B14F-4D97-AF65-F5344CB8AC3E}">
        <p14:creationId xmlns:p14="http://schemas.microsoft.com/office/powerpoint/2010/main" val="330737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2542976" y="258801"/>
            <a:ext cx="7248724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5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  <a:r>
              <a:rPr lang="nl-NL" sz="5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Bandstoten</a:t>
            </a:r>
            <a:r>
              <a:rPr lang="nl-NL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Gemiddelde progressie</a:t>
            </a:r>
            <a:r>
              <a:rPr lang="nl-NL" sz="44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400" b="1" dirty="0">
                <a:solidFill>
                  <a:srgbClr val="0070C0"/>
                </a:solidFill>
                <a:latin typeface="Calibri"/>
                <a:cs typeface="Calibri"/>
                <a:sym typeface="Calibri"/>
              </a:rPr>
              <a:t>96</a:t>
            </a:r>
            <a:r>
              <a:rPr lang="nl-NL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%</a:t>
            </a:r>
            <a:r>
              <a:rPr lang="nl-NL" sz="44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4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1750288" y="4442585"/>
            <a:ext cx="96035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3-e plaats: Piet Boot 113% (32 -&gt; 36 caramboles)</a:t>
            </a:r>
            <a:endParaRPr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1750288" y="3442187"/>
            <a:ext cx="927966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Florent Heijens 119% (12 -&gt; 14 caramboles)</a:t>
            </a:r>
            <a:endParaRPr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349251" y="2324088"/>
            <a:ext cx="1184275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1-e plaats: Johan Bakker 124% (10 -&gt; 12 caramboles)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2641193" y="161052"/>
            <a:ext cx="8699907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5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</a:t>
            </a:r>
            <a:r>
              <a:rPr lang="nl-NL" sz="5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3-Banden</a:t>
            </a:r>
            <a:endParaRPr sz="44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Gemiddelde progressie</a:t>
            </a:r>
            <a:r>
              <a:rPr lang="nl-NL" sz="44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108</a:t>
            </a:r>
            <a:r>
              <a:rPr lang="nl-NL" sz="4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%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&lt;&lt;&lt;12 spelers hebben minder dan 5 wedstrijden gespeeld&gt;&gt;&gt;</a:t>
            </a:r>
            <a:r>
              <a:rPr lang="nl-NL" sz="24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1993446" y="5363115"/>
            <a:ext cx="89408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3-e plaats: Arnold </a:t>
            </a:r>
            <a:r>
              <a:rPr lang="nl-NL" sz="3200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Rompa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130% (3 –&gt; 4 caramboles)</a:t>
            </a:r>
            <a:endParaRPr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1944951" y="4217371"/>
            <a:ext cx="830209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2-e plaats: Piet </a:t>
            </a:r>
            <a:r>
              <a:rPr lang="nl-NL" sz="3200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Kentin</a:t>
            </a:r>
            <a:r>
              <a:rPr lang="nl-NL" sz="32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136% (5 -&gt; 7 caramboles)</a:t>
            </a:r>
            <a:endParaRPr sz="32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1993446" y="2429451"/>
            <a:ext cx="99954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1-e plaats: Ben Fu 142% (7 -&gt; 10 caramboles)</a:t>
            </a:r>
          </a:p>
          <a:p>
            <a:pPr lvl="0"/>
            <a:r>
              <a:rPr lang="nl-NL" sz="4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     en de hoogste serie van 8 caramboles</a:t>
            </a:r>
            <a:endParaRPr sz="4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/>
        </p:nvSpPr>
        <p:spPr>
          <a:xfrm>
            <a:off x="838200" y="622724"/>
            <a:ext cx="10515600" cy="784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6000"/>
              <a:buFont typeface="Calibri"/>
              <a:buNone/>
            </a:pPr>
            <a:r>
              <a:rPr lang="nl-NL" sz="6000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Librekampioenschap</a:t>
            </a:r>
            <a:r>
              <a:rPr lang="nl-NL" sz="6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2022</a:t>
            </a:r>
            <a:endParaRPr sz="6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400650" y="2137587"/>
            <a:ext cx="113907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I.v.m</a:t>
            </a: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onzekere corona maatregelen pas gestart op 7 maart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Mix van 18 spelers uit de maandag-, woensdag- en donderdag competitie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 totaal 45 </a:t>
            </a:r>
            <a:r>
              <a:rPr lang="nl-NL" sz="28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(-3) </a:t>
            </a: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wedstrijden de meeste op tafel 3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8 speeldagen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Veel sportieve strijd om dit prestigieus kampioenschap te winnen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Noto Sans Symbols"/>
              <a:buChar char="✔"/>
            </a:pPr>
            <a:r>
              <a:rPr lang="nl-NL" sz="28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Jammer genoeg niet alle finale wedstrijden gespeeld</a:t>
            </a:r>
            <a:endParaRPr sz="28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659</Words>
  <Application>Microsoft Office PowerPoint</Application>
  <PresentationFormat>Breedbeeld</PresentationFormat>
  <Paragraphs>98</Paragraphs>
  <Slides>17</Slides>
  <Notes>17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4" baseType="lpstr">
      <vt:lpstr>Arial</vt:lpstr>
      <vt:lpstr>Calibri</vt:lpstr>
      <vt:lpstr>Noto Sans Symbols</vt:lpstr>
      <vt:lpstr>Roboto</vt:lpstr>
      <vt:lpstr>Verdana</vt:lpstr>
      <vt:lpstr>Wingdings</vt:lpstr>
      <vt:lpstr>Kantoorthema</vt:lpstr>
      <vt:lpstr>Biljartseizoen 2021-2022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Biljartseizoen 2020-2021</dc:title>
  <dc:creator>W Wullems</dc:creator>
  <cp:lastModifiedBy>W</cp:lastModifiedBy>
  <cp:revision>17</cp:revision>
  <dcterms:modified xsi:type="dcterms:W3CDTF">2022-06-02T08:06:34Z</dcterms:modified>
</cp:coreProperties>
</file>